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1" r:id="rId5"/>
    <p:sldId id="284" r:id="rId6"/>
    <p:sldId id="293" r:id="rId7"/>
    <p:sldId id="295" r:id="rId8"/>
    <p:sldId id="296" r:id="rId9"/>
    <p:sldId id="261" r:id="rId10"/>
    <p:sldId id="277" r:id="rId11"/>
    <p:sldId id="265" r:id="rId12"/>
    <p:sldId id="294" r:id="rId13"/>
    <p:sldId id="28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79" autoAdjust="0"/>
  </p:normalViewPr>
  <p:slideViewPr>
    <p:cSldViewPr snapToGrid="0">
      <p:cViewPr varScale="1">
        <p:scale>
          <a:sx n="71" d="100"/>
          <a:sy n="71" d="100"/>
        </p:scale>
        <p:origin x="412" y="44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16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009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80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laurel.com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hyperlink" Target="https://shinylaurel.com/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inyapps.i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shiny.posit.co/r/articles/share/shinyapps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deanattali.com/blog/building-shiny-apps-tutorial/" TargetMode="External"/><Relationship Id="rId13" Type="http://schemas.openxmlformats.org/officeDocument/2006/relationships/hyperlink" Target="https://github.com/rstudio/shiny-examples" TargetMode="External"/><Relationship Id="rId3" Type="http://schemas.openxmlformats.org/officeDocument/2006/relationships/hyperlink" Target="https://shiny.posit.co/r/getstarted/shiny-basics/lesson1/index.html" TargetMode="External"/><Relationship Id="rId7" Type="http://schemas.openxmlformats.org/officeDocument/2006/relationships/hyperlink" Target="https://www.linkedin.com/learning/creating-interactive-presentations-with-shiny-and-r/welcome" TargetMode="External"/><Relationship Id="rId12" Type="http://schemas.openxmlformats.org/officeDocument/2006/relationships/hyperlink" Target="https://www.appsilon.com/shiny-demo-gallery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ww.stt.msu.edu/~melfi/STT180Text/shiny-interactive-web-apps-in-r.html" TargetMode="External"/><Relationship Id="rId11" Type="http://schemas.openxmlformats.org/officeDocument/2006/relationships/hyperlink" Target="https://www.appsilon.com/post/r-shiny-in-life-sciences-examples" TargetMode="External"/><Relationship Id="rId5" Type="http://schemas.openxmlformats.org/officeDocument/2006/relationships/hyperlink" Target="https://mastering-shiny.org/index.html" TargetMode="External"/><Relationship Id="rId10" Type="http://schemas.openxmlformats.org/officeDocument/2006/relationships/hyperlink" Target="https://shiny.posit.co/r/gallery/" TargetMode="External"/><Relationship Id="rId4" Type="http://schemas.openxmlformats.org/officeDocument/2006/relationships/hyperlink" Target="https://shiny.posit.co/py/" TargetMode="External"/><Relationship Id="rId9" Type="http://schemas.openxmlformats.org/officeDocument/2006/relationships/hyperlink" Target="https://deanattali.com/2015/05/09/setup-rstudio-shiny-server-digital-ocea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Module 9 – Shiny</a:t>
            </a:r>
            <a:br>
              <a:rPr lang="en-US" dirty="0"/>
            </a:br>
            <a:r>
              <a:rPr lang="en-US" dirty="0"/>
              <a:t>Easy Web Apps in R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Laurel Childress</a:t>
            </a:r>
          </a:p>
          <a:p>
            <a:r>
              <a:rPr lang="en-US" dirty="0"/>
              <a:t>childress@iodp.tamu.edu</a:t>
            </a:r>
          </a:p>
          <a:p>
            <a:r>
              <a:rPr lang="en-US" dirty="0">
                <a:hlinkClick r:id="rId3"/>
              </a:rPr>
              <a:t>https://shinylaurel.com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Outline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b="1" u="sng" dirty="0"/>
              <a:t>What</a:t>
            </a:r>
            <a:r>
              <a:rPr lang="en-US" dirty="0"/>
              <a:t> is Shiny?</a:t>
            </a:r>
          </a:p>
          <a:p>
            <a:endParaRPr lang="en-US" dirty="0"/>
          </a:p>
          <a:p>
            <a:r>
              <a:rPr lang="en-US" b="1" u="sng" dirty="0"/>
              <a:t>Why</a:t>
            </a:r>
            <a:r>
              <a:rPr lang="en-US" dirty="0"/>
              <a:t> use Shiny?</a:t>
            </a:r>
          </a:p>
          <a:p>
            <a:endParaRPr lang="en-US" dirty="0"/>
          </a:p>
          <a:p>
            <a:r>
              <a:rPr lang="en-US" b="1" u="sng" dirty="0"/>
              <a:t>How</a:t>
            </a:r>
            <a:r>
              <a:rPr lang="en-US" dirty="0"/>
              <a:t> to Use Shiny?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421" y="160123"/>
            <a:ext cx="8350625" cy="1632314"/>
          </a:xfrm>
          <a:noFill/>
        </p:spPr>
        <p:txBody>
          <a:bodyPr>
            <a:normAutofit fontScale="92500" lnSpcReduction="10000"/>
          </a:bodyPr>
          <a:lstStyle/>
          <a:p>
            <a:r>
              <a:rPr lang="en-US" sz="2600" dirty="0"/>
              <a:t>Shiny is an open source R package.</a:t>
            </a:r>
          </a:p>
          <a:p>
            <a:r>
              <a:rPr lang="en-US" sz="2600" dirty="0"/>
              <a:t>Shiny provides a framework for building web applications using R.</a:t>
            </a:r>
          </a:p>
          <a:p>
            <a:pPr lvl="1"/>
            <a:r>
              <a:rPr lang="en-US" sz="1600" dirty="0"/>
              <a:t>leverage existing knowledge of R packages within Shiny apps</a:t>
            </a:r>
          </a:p>
          <a:p>
            <a:pPr lvl="1"/>
            <a:r>
              <a:rPr lang="en-US" sz="1600" dirty="0"/>
              <a:t>do not need to learn HTML, CSS, JavaScript, etc.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8" y="6394067"/>
            <a:ext cx="3429000" cy="373828"/>
          </a:xfrm>
          <a:noFill/>
        </p:spPr>
        <p:txBody>
          <a:bodyPr anchor="ctr"/>
          <a:lstStyle/>
          <a:p>
            <a:r>
              <a:rPr lang="en-US" dirty="0"/>
              <a:t>What is Shiny?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B8D7A3-9789-9BEE-18A3-58654971FC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626"/>
          <a:stretch/>
        </p:blipFill>
        <p:spPr>
          <a:xfrm>
            <a:off x="365421" y="1972189"/>
            <a:ext cx="5720430" cy="3801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7CC936-EEF5-2CA3-CCD5-BF2480FFD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0333" y="1972190"/>
            <a:ext cx="5196246" cy="3801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9698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1172608350">
            <a:hlinkClick r:id="" action="ppaction://media"/>
            <a:extLst>
              <a:ext uri="{FF2B5EF4-FFF2-40B4-BE49-F238E27FC236}">
                <a16:creationId xmlns:a16="http://schemas.microsoft.com/office/drawing/2014/main" id="{C46F38AB-BEA3-F5CF-4EC0-30BB620E536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2748" end="6272"/>
                </p14:media>
              </p:ext>
            </p:extLst>
          </p:nvPr>
        </p:nvPicPr>
        <p:blipFill rotWithShape="1">
          <a:blip r:embed="rId4"/>
          <a:srcRect t="15099"/>
          <a:stretch/>
        </p:blipFill>
        <p:spPr>
          <a:xfrm>
            <a:off x="183169" y="215153"/>
            <a:ext cx="11825661" cy="589877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F9C7A72-9B97-BA2A-4021-4F51747C4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8" y="6394067"/>
            <a:ext cx="2898291" cy="373828"/>
          </a:xfrm>
          <a:noFill/>
        </p:spPr>
        <p:txBody>
          <a:bodyPr anchor="ctr"/>
          <a:lstStyle/>
          <a:p>
            <a:r>
              <a:rPr lang="en-US" dirty="0"/>
              <a:t>Example App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3A736B-3119-4651-BE30-7A81339670F8}"/>
              </a:ext>
            </a:extLst>
          </p:cNvPr>
          <p:cNvSpPr txBox="1"/>
          <p:nvPr/>
        </p:nvSpPr>
        <p:spPr>
          <a:xfrm>
            <a:off x="4906089" y="6398563"/>
            <a:ext cx="2379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  <a:hlinkClick r:id="rId5"/>
              </a:rPr>
              <a:t>https://shinylaurel.com</a:t>
            </a:r>
            <a:r>
              <a:rPr lang="en-US" dirty="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72122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8" y="6394067"/>
            <a:ext cx="3543750" cy="373828"/>
          </a:xfrm>
          <a:noFill/>
        </p:spPr>
        <p:txBody>
          <a:bodyPr anchor="ctr"/>
          <a:lstStyle/>
          <a:p>
            <a:r>
              <a:rPr lang="en-US" dirty="0"/>
              <a:t>Why use Shiny?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2C35A92-83A8-4915-8BB5-D9F293B437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367" y="1074517"/>
            <a:ext cx="5212079" cy="4137189"/>
          </a:xfrm>
        </p:spPr>
        <p:txBody>
          <a:bodyPr/>
          <a:lstStyle/>
          <a:p>
            <a:r>
              <a:rPr lang="en-US" b="1" dirty="0"/>
              <a:t>Share results with your lab group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Quickly generate graphs, tables, and other output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while allowing your users to filter what data they see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Passwords can be used to control access to a Shiny app on the web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672E862-FF8E-0CD5-2E7A-2887687483E9}"/>
              </a:ext>
            </a:extLst>
          </p:cNvPr>
          <p:cNvSpPr txBox="1">
            <a:spLocks/>
          </p:cNvSpPr>
          <p:nvPr/>
        </p:nvSpPr>
        <p:spPr>
          <a:xfrm>
            <a:off x="838200" y="-270736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share information with others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1AF90FA2-6E3C-44D7-6336-5525988066A0}"/>
              </a:ext>
            </a:extLst>
          </p:cNvPr>
          <p:cNvSpPr txBox="1">
            <a:spLocks/>
          </p:cNvSpPr>
          <p:nvPr/>
        </p:nvSpPr>
        <p:spPr>
          <a:xfrm>
            <a:off x="6584576" y="1074516"/>
            <a:ext cx="5212079" cy="4137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Share results with the world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When publishing a paper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 companion app can help readers become more interested in your work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and more quickly interact with data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16" name="Picture 15" descr="A graph with colorful circles&#10;&#10;Description automatically generated">
            <a:extLst>
              <a:ext uri="{FF2B5EF4-FFF2-40B4-BE49-F238E27FC236}">
                <a16:creationId xmlns:a16="http://schemas.microsoft.com/office/drawing/2014/main" id="{F00FDDE4-19CD-645E-D5C8-0FC63919FE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530" y="3056735"/>
            <a:ext cx="6507831" cy="30585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083557F-5C48-499E-26B5-F5F51A5F0412}"/>
              </a:ext>
            </a:extLst>
          </p:cNvPr>
          <p:cNvSpPr txBox="1"/>
          <p:nvPr/>
        </p:nvSpPr>
        <p:spPr>
          <a:xfrm>
            <a:off x="9728845" y="6088518"/>
            <a:ext cx="24753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dirty="0">
                <a:solidFill>
                  <a:schemeClr val="bg1">
                    <a:lumMod val="75000"/>
                  </a:schemeClr>
                </a:solidFill>
              </a:rPr>
              <a:t>https://aguimaraesduarte.github.io/WorldBank-Shiny/</a:t>
            </a:r>
          </a:p>
        </p:txBody>
      </p:sp>
    </p:spTree>
    <p:extLst>
      <p:ext uri="{BB962C8B-B14F-4D97-AF65-F5344CB8AC3E}">
        <p14:creationId xmlns:p14="http://schemas.microsoft.com/office/powerpoint/2010/main" val="1035912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HOW TO USE SHINY - fundamentals</a:t>
            </a:r>
          </a:p>
        </p:txBody>
      </p:sp>
      <p:pic>
        <p:nvPicPr>
          <p:cNvPr id="20" name="Picture Placeholder 7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54" t="6800" r="13025" b="12210"/>
          <a:stretch/>
        </p:blipFill>
        <p:spPr>
          <a:xfrm>
            <a:off x="0" y="0"/>
            <a:ext cx="4630269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Design before you start to type!</a:t>
            </a:r>
          </a:p>
          <a:p>
            <a:r>
              <a:rPr lang="en-US" dirty="0"/>
              <a:t>Look for inspiration in examples (see later slide for links)</a:t>
            </a:r>
          </a:p>
          <a:p>
            <a:r>
              <a:rPr lang="en-US" dirty="0"/>
              <a:t>Build one piece at a time. This will make troubleshooting easier.</a:t>
            </a:r>
          </a:p>
          <a:p>
            <a:r>
              <a:rPr lang="en-US" dirty="0"/>
              <a:t>What I show you today is my way of doing it – as with all things in R there are at least 3+ other ways of doing it. Find what works for you!</a:t>
            </a:r>
          </a:p>
          <a:p>
            <a:r>
              <a:rPr lang="en-US" dirty="0"/>
              <a:t>We will only look at a very small set of the capabilities of Shiny today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056"/>
            <a:ext cx="11004175" cy="1581912"/>
          </a:xfrm>
          <a:noFill/>
        </p:spPr>
        <p:txBody>
          <a:bodyPr anchor="t"/>
          <a:lstStyle/>
          <a:p>
            <a:r>
              <a:rPr lang="en-US" dirty="0"/>
              <a:t>Structure of a Shiny App – </a:t>
            </a:r>
            <a:r>
              <a:rPr lang="en-US" sz="2400" dirty="0"/>
              <a:t>SEE Detailed Workflow PDF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6BC3C0-02ED-B7B0-6BF3-CD5852570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5"/>
          <a:stretch/>
        </p:blipFill>
        <p:spPr>
          <a:xfrm>
            <a:off x="1033757" y="1156447"/>
            <a:ext cx="10219863" cy="4814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Publishing Your Shiny App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3841376" cy="41371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/>
              <a:t>shinyapps.io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hlinkClick r:id="rId3"/>
              </a:rPr>
              <a:t>https://www.shinyapps.io/</a:t>
            </a:r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Free for up to 5 apps &amp; 25 active hours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E-A-S-Y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Integrated seamlessly into </a:t>
            </a:r>
            <a:r>
              <a:rPr lang="en-US" dirty="0" err="1"/>
              <a:t>Rstudio</a:t>
            </a:r>
            <a:endParaRPr lang="en-US" dirty="0"/>
          </a:p>
          <a:p>
            <a:pPr marL="457200" lvl="1" indent="0">
              <a:buNone/>
            </a:pPr>
            <a:r>
              <a:rPr lang="en-US" sz="1200" dirty="0">
                <a:hlinkClick r:id="rId4"/>
              </a:rPr>
              <a:t>https://shiny.posit.co/r/articles/share/shinyapps/</a:t>
            </a:r>
            <a:r>
              <a:rPr lang="en-US" sz="1200" dirty="0"/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An easy way to start and determine if you want to keep going with Shiny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sz="2400" b="1" u="sng" dirty="0"/>
              <a:t>Build Your Own Shiny Server</a:t>
            </a:r>
          </a:p>
          <a:p>
            <a:pPr lvl="1"/>
            <a:r>
              <a:rPr lang="en-US" dirty="0"/>
              <a:t>Shiny Server is a product by RStudio that lets you host apps on your own server</a:t>
            </a:r>
          </a:p>
          <a:p>
            <a:pPr lvl="1"/>
            <a:r>
              <a:rPr lang="en-US" dirty="0"/>
              <a:t>more freedom and flexibility</a:t>
            </a:r>
          </a:p>
          <a:p>
            <a:pPr lvl="1"/>
            <a:r>
              <a:rPr lang="en-US" dirty="0"/>
              <a:t>need to have a server</a:t>
            </a:r>
          </a:p>
          <a:p>
            <a:pPr lvl="1"/>
            <a:r>
              <a:rPr lang="en-US" dirty="0"/>
              <a:t>need to be your own server admin</a:t>
            </a:r>
          </a:p>
          <a:p>
            <a:pPr lvl="1"/>
            <a:r>
              <a:rPr lang="en-US" dirty="0"/>
              <a:t>You can do it!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Links to Shiny Tutorials, Demos, etc.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u="sng" dirty="0"/>
              <a:t>Learn (more) Shiny</a:t>
            </a:r>
          </a:p>
          <a:p>
            <a:pPr lvl="1"/>
            <a:r>
              <a:rPr lang="en-US" dirty="0">
                <a:hlinkClick r:id="rId3"/>
              </a:rPr>
              <a:t>Shiny – Main Tutorial</a:t>
            </a:r>
            <a:endParaRPr lang="en-US" dirty="0"/>
          </a:p>
          <a:p>
            <a:pPr lvl="2"/>
            <a:r>
              <a:rPr lang="en-US" dirty="0"/>
              <a:t>Also in </a:t>
            </a:r>
            <a:r>
              <a:rPr lang="en-US" dirty="0">
                <a:hlinkClick r:id="rId4"/>
              </a:rPr>
              <a:t>Python</a:t>
            </a:r>
            <a:r>
              <a:rPr lang="en-US" dirty="0"/>
              <a:t>!</a:t>
            </a:r>
          </a:p>
          <a:p>
            <a:pPr lvl="1"/>
            <a:r>
              <a:rPr lang="en-US" dirty="0">
                <a:hlinkClick r:id="rId5"/>
              </a:rPr>
              <a:t>Mastering Shiny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Michigan State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LinkedIn Learning</a:t>
            </a:r>
            <a:endParaRPr lang="en-US" dirty="0"/>
          </a:p>
          <a:p>
            <a:pPr lvl="1"/>
            <a:r>
              <a:rPr lang="en-US" dirty="0">
                <a:hlinkClick r:id="rId8"/>
              </a:rPr>
              <a:t>Dean Attali Tutorial</a:t>
            </a:r>
            <a:endParaRPr lang="en-US" dirty="0"/>
          </a:p>
          <a:p>
            <a:pPr lvl="2"/>
            <a:r>
              <a:rPr lang="en-US" dirty="0">
                <a:hlinkClick r:id="rId9"/>
              </a:rPr>
              <a:t>Build Your Own Shiny Server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r>
              <a:rPr lang="en-US" sz="2000" b="1" u="sng" dirty="0"/>
              <a:t>Examples &amp; Example Code</a:t>
            </a:r>
          </a:p>
          <a:p>
            <a:pPr lvl="1"/>
            <a:r>
              <a:rPr lang="en-US" dirty="0">
                <a:hlinkClick r:id="rId10"/>
              </a:rPr>
              <a:t>Shiny Gallery</a:t>
            </a:r>
            <a:endParaRPr lang="en-US" dirty="0"/>
          </a:p>
          <a:p>
            <a:pPr lvl="1"/>
            <a:r>
              <a:rPr lang="en-US" dirty="0">
                <a:hlinkClick r:id="rId11"/>
              </a:rPr>
              <a:t>Life Sciences Examples</a:t>
            </a:r>
            <a:endParaRPr lang="en-US" dirty="0"/>
          </a:p>
          <a:p>
            <a:pPr lvl="1"/>
            <a:r>
              <a:rPr lang="en-US" dirty="0">
                <a:hlinkClick r:id="rId12"/>
              </a:rPr>
              <a:t>Appsilon</a:t>
            </a:r>
            <a:endParaRPr lang="en-US" dirty="0"/>
          </a:p>
          <a:p>
            <a:pPr lvl="1"/>
            <a:r>
              <a:rPr lang="en-US" dirty="0">
                <a:hlinkClick r:id="rId13"/>
              </a:rPr>
              <a:t>RStudio GitHub Shiny Example Code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08655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{0F2AA8CA-A1A1-45F8-894C-0EC4DDE1FE8C}tf55661986_win32</Template>
  <TotalTime>5973</TotalTime>
  <Words>436</Words>
  <Application>Microsoft Office PowerPoint</Application>
  <PresentationFormat>Widescreen</PresentationFormat>
  <Paragraphs>71</Paragraphs>
  <Slides>10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Calibri</vt:lpstr>
      <vt:lpstr>Calibri Light</vt:lpstr>
      <vt:lpstr>Wingdings</vt:lpstr>
      <vt:lpstr>Custom</vt:lpstr>
      <vt:lpstr>Module 9 – Shiny Easy Web Apps in R</vt:lpstr>
      <vt:lpstr>Outline</vt:lpstr>
      <vt:lpstr>What is Shiny?</vt:lpstr>
      <vt:lpstr>Example App</vt:lpstr>
      <vt:lpstr>Why use Shiny?</vt:lpstr>
      <vt:lpstr>HOW TO USE SHINY - fundamentals</vt:lpstr>
      <vt:lpstr>Structure of a Shiny App – SEE Detailed Workflow PDF</vt:lpstr>
      <vt:lpstr>Publishing Your Shiny App</vt:lpstr>
      <vt:lpstr>Links to Shiny Tutorials, Demos, etc.</vt:lpstr>
      <vt:lpstr>THANK YOU</vt:lpstr>
    </vt:vector>
  </TitlesOfParts>
  <Company>IODP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9 – Shiny Easy Web Apps in R</dc:title>
  <dc:creator>Childress, Laurel B</dc:creator>
  <cp:lastModifiedBy>Childress, Laurel B</cp:lastModifiedBy>
  <cp:revision>10</cp:revision>
  <dcterms:created xsi:type="dcterms:W3CDTF">2024-08-19T15:14:43Z</dcterms:created>
  <dcterms:modified xsi:type="dcterms:W3CDTF">2024-08-23T18:47:53Z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